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9" r:id="rId3"/>
    <p:sldId id="281" r:id="rId4"/>
    <p:sldId id="280" r:id="rId5"/>
    <p:sldId id="257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00FF"/>
    <a:srgbClr val="663300"/>
    <a:srgbClr val="463300"/>
    <a:srgbClr val="F8F8F8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>
        <p:scale>
          <a:sx n="62" d="100"/>
          <a:sy n="62" d="100"/>
        </p:scale>
        <p:origin x="-1812" y="-14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74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58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59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38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97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03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99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43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404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95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388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FBAE-7511-4924-BC20-295086EFA7A8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26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docid=tT3anKAOlR9bsM&amp;tbnid=1CG7qiez6CWhHM:&amp;ved=0CAUQjRw&amp;url=http://www.i70baseball.com/2011/01/02/the-cardinals-in-time-slaughter%E2%80%99s-mad-dash-and-breaking-the-color-barrier/jackie-robinson-and-branch-rickey/&amp;ei=7RbKUaSUIYq8qgGm0IH4Cg&amp;bvm=bv.48340889,d.aWc&amp;psig=AFQjCNHmNh9GWkq3QlyfAzdxvG1e4kC1RA&amp;ust=1372285001746697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34" name="Isosceles Triangle 33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4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4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39" name="TextBox 38"/>
          <p:cNvSpPr txBox="1"/>
          <p:nvPr/>
        </p:nvSpPr>
        <p:spPr>
          <a:xfrm>
            <a:off x="1676308" y="2760081"/>
            <a:ext cx="87316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34124" y="3800636"/>
            <a:ext cx="3324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80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212404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Warren Wiersbe ~ </a:t>
            </a:r>
            <a:r>
              <a:rPr lang="en-US" sz="3200" dirty="0"/>
              <a:t>"Times of rebellion are times of revelation; you see what people really believe and where they stand."</a:t>
            </a:r>
          </a:p>
        </p:txBody>
      </p:sp>
    </p:spTree>
    <p:extLst>
      <p:ext uri="{BB962C8B-B14F-4D97-AF65-F5344CB8AC3E}">
        <p14:creationId xmlns:p14="http://schemas.microsoft.com/office/powerpoint/2010/main" xmlns="" val="989869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82291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Adam Clarke ~ </a:t>
            </a:r>
            <a:r>
              <a:rPr lang="en-US" sz="3200" dirty="0"/>
              <a:t>"Behold a king, the greatest that ever lived, a profound politician, an able general, a brave soldier, a poet of the most sublime genius and character, a prophet of the Most High God, and the deliverer of his country, driven from his dominions by his own son, abandoned by his fickle people."</a:t>
            </a:r>
          </a:p>
        </p:txBody>
      </p:sp>
    </p:spTree>
    <p:extLst>
      <p:ext uri="{BB962C8B-B14F-4D97-AF65-F5344CB8AC3E}">
        <p14:creationId xmlns:p14="http://schemas.microsoft.com/office/powerpoint/2010/main" xmlns="" val="1375710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455230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C. H. Spurgeon ~ </a:t>
            </a:r>
            <a:r>
              <a:rPr lang="en-US" sz="3200" dirty="0"/>
              <a:t>"David could take this fellow’s head off and that in a moment, and yet he said, “Let him alone. Let him curse.” And this makes a splendid example. If </a:t>
            </a:r>
            <a:r>
              <a:rPr lang="en-US" sz="3200" i="1" dirty="0"/>
              <a:t>you can revenge yourself</a:t>
            </a:r>
            <a:r>
              <a:rPr lang="en-US" sz="3200" dirty="0"/>
              <a:t>, DON’T. If you could do it as easily as open your hand, keep it shut. If one bitter word could end the argument, ask for grace to spare that bitter word."</a:t>
            </a:r>
          </a:p>
        </p:txBody>
      </p:sp>
    </p:spTree>
    <p:extLst>
      <p:ext uri="{BB962C8B-B14F-4D97-AF65-F5344CB8AC3E}">
        <p14:creationId xmlns:p14="http://schemas.microsoft.com/office/powerpoint/2010/main" xmlns="" val="3079932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896141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Pet. 2:21-23 ~ </a:t>
            </a:r>
            <a:r>
              <a:rPr lang="en-US" sz="3200" baseline="30000" dirty="0"/>
              <a:t>21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For to this you were called, because Christ also suffered for us, leaving us an example, that you should follow His steps: </a:t>
            </a:r>
          </a:p>
          <a:p>
            <a:r>
              <a:rPr lang="en-US" sz="3200" baseline="30000" dirty="0"/>
              <a:t>	</a:t>
            </a:r>
            <a:r>
              <a:rPr lang="en-US" sz="3200" baseline="30000" dirty="0" smtClean="0"/>
              <a:t>22</a:t>
            </a:r>
            <a:r>
              <a:rPr lang="en-US" sz="3200" i="1" dirty="0" smtClean="0">
                <a:solidFill>
                  <a:srgbClr val="993300"/>
                </a:solidFill>
              </a:rPr>
              <a:t>"Who </a:t>
            </a:r>
            <a:r>
              <a:rPr lang="en-US" sz="3200" i="1" dirty="0">
                <a:solidFill>
                  <a:srgbClr val="993300"/>
                </a:solidFill>
              </a:rPr>
              <a:t>committed no sin, </a:t>
            </a:r>
            <a:endParaRPr lang="en-US" sz="3200" dirty="0">
              <a:solidFill>
                <a:srgbClr val="993300"/>
              </a:solidFill>
            </a:endParaRPr>
          </a:p>
          <a:p>
            <a:r>
              <a:rPr lang="en-US" sz="3200" dirty="0">
                <a:solidFill>
                  <a:srgbClr val="993300"/>
                </a:solidFill>
              </a:rPr>
              <a:t>	</a:t>
            </a:r>
            <a:r>
              <a:rPr lang="en-US" sz="3200" i="1" dirty="0">
                <a:solidFill>
                  <a:srgbClr val="993300"/>
                </a:solidFill>
              </a:rPr>
              <a:t>Nor was deceit found in His mouth"; </a:t>
            </a:r>
            <a:endParaRPr lang="en-US" sz="3200" dirty="0">
              <a:solidFill>
                <a:srgbClr val="993300"/>
              </a:solidFill>
            </a:endParaRPr>
          </a:p>
          <a:p>
            <a:r>
              <a:rPr lang="en-US" sz="3200" baseline="30000" dirty="0"/>
              <a:t>23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who, when He was reviled, did not revile in return; when He suffered, He did not threaten, but committed </a:t>
            </a:r>
            <a:r>
              <a:rPr lang="en-US" sz="3200" i="1" dirty="0">
                <a:solidFill>
                  <a:srgbClr val="993300"/>
                </a:solidFill>
              </a:rPr>
              <a:t>Himself</a:t>
            </a:r>
            <a:r>
              <a:rPr lang="en-US" sz="3200" dirty="0">
                <a:solidFill>
                  <a:srgbClr val="993300"/>
                </a:solidFill>
              </a:rPr>
              <a:t> to Him who judges righteously; </a:t>
            </a:r>
          </a:p>
        </p:txBody>
      </p:sp>
    </p:spTree>
    <p:extLst>
      <p:ext uri="{BB962C8B-B14F-4D97-AF65-F5344CB8AC3E}">
        <p14:creationId xmlns:p14="http://schemas.microsoft.com/office/powerpoint/2010/main" xmlns="" val="3062430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060829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304800" y="1275643"/>
            <a:ext cx="115033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 Sam. 12:11 ~ </a:t>
            </a:r>
            <a:r>
              <a:rPr lang="en-US" sz="3200" dirty="0">
                <a:solidFill>
                  <a:srgbClr val="993300"/>
                </a:solidFill>
              </a:rPr>
              <a:t>Thus says the </a:t>
            </a:r>
            <a:r>
              <a:rPr lang="en-US" sz="3200" cap="small" dirty="0">
                <a:solidFill>
                  <a:srgbClr val="993300"/>
                </a:solidFill>
              </a:rPr>
              <a:t>Lord</a:t>
            </a:r>
            <a:r>
              <a:rPr lang="en-US" sz="3200" dirty="0">
                <a:solidFill>
                  <a:srgbClr val="993300"/>
                </a:solidFill>
              </a:rPr>
              <a:t>: "Behold, I will raise up adversity against you from your own house; and I will take your wives before your eyes and give them to </a:t>
            </a:r>
            <a:r>
              <a:rPr lang="en-US" sz="3200" i="1" dirty="0">
                <a:solidFill>
                  <a:srgbClr val="993300"/>
                </a:solidFill>
              </a:rPr>
              <a:t>your</a:t>
            </a:r>
            <a:r>
              <a:rPr lang="en-US" sz="3200" dirty="0">
                <a:solidFill>
                  <a:srgbClr val="993300"/>
                </a:solidFill>
              </a:rPr>
              <a:t> neighbor, and he shall lie with your wives in the sight of this sun."</a:t>
            </a:r>
          </a:p>
        </p:txBody>
      </p:sp>
    </p:spTree>
    <p:extLst>
      <p:ext uri="{BB962C8B-B14F-4D97-AF65-F5344CB8AC3E}">
        <p14:creationId xmlns:p14="http://schemas.microsoft.com/office/powerpoint/2010/main" xmlns="" val="1232870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pic>
        <p:nvPicPr>
          <p:cNvPr id="1026" name="Picture 2" descr="http://www.i70baseball.com/wp-content/uploads/jackie-robinson-and-branch-rickey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853092">
            <a:off x="1221532" y="1907465"/>
            <a:ext cx="5144453" cy="411765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JR &amp; PW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04952">
            <a:off x="5661753" y="1825245"/>
            <a:ext cx="5522439" cy="352822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0757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912349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Cast of Characters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7644" y="1803973"/>
            <a:ext cx="11040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993300"/>
                </a:solidFill>
              </a:rPr>
              <a:t>Mephibosheth</a:t>
            </a:r>
            <a:r>
              <a:rPr lang="en-US" sz="3200" dirty="0" smtClean="0"/>
              <a:t> </a:t>
            </a:r>
            <a:r>
              <a:rPr lang="en-US" sz="3200" dirty="0"/>
              <a:t>~ Jonathan's son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3287" y="2340199"/>
            <a:ext cx="110405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993300"/>
                </a:solidFill>
              </a:rPr>
              <a:t>Ahithophel</a:t>
            </a:r>
            <a:r>
              <a:rPr lang="en-US" sz="3200" dirty="0" smtClean="0"/>
              <a:t> </a:t>
            </a:r>
            <a:r>
              <a:rPr lang="en-US" sz="3200" dirty="0"/>
              <a:t>~ David's counselor who defected to </a:t>
            </a:r>
            <a:r>
              <a:rPr lang="en-US" sz="3200" dirty="0" smtClean="0"/>
              <a:t>Absalom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3263356"/>
            <a:ext cx="11040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993300"/>
                </a:solidFill>
              </a:rPr>
              <a:t>Zadok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993300"/>
                </a:solidFill>
              </a:rPr>
              <a:t>Abiathar</a:t>
            </a:r>
            <a:r>
              <a:rPr lang="en-US" sz="3200" dirty="0"/>
              <a:t> ~ priests loyal to David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7643" y="3799582"/>
            <a:ext cx="110405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>
                <a:solidFill>
                  <a:srgbClr val="993300"/>
                </a:solidFill>
              </a:rPr>
              <a:t>Hushai the Archite </a:t>
            </a:r>
            <a:r>
              <a:rPr lang="en-US" sz="3200" dirty="0"/>
              <a:t>~ David's counselor who remained loyal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4141006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8" grpId="0"/>
      <p:bldP spid="8" grpId="1"/>
      <p:bldP spid="9" grpId="0"/>
      <p:bldP spid="9" grpId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33424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Adam Clarke ~ </a:t>
            </a:r>
            <a:r>
              <a:rPr lang="en-US" sz="3200" dirty="0"/>
              <a:t>"Absalom appeared to be the </a:t>
            </a:r>
            <a:r>
              <a:rPr lang="en-US" sz="3200" i="1" dirty="0"/>
              <a:t>real</a:t>
            </a:r>
            <a:r>
              <a:rPr lang="en-US" sz="3200" dirty="0"/>
              <a:t> and was the </a:t>
            </a:r>
            <a:r>
              <a:rPr lang="en-US" sz="3200" i="1" dirty="0"/>
              <a:t>undisputed</a:t>
            </a:r>
            <a:r>
              <a:rPr lang="en-US" sz="3200" dirty="0"/>
              <a:t> heir to the throne; David could not, in the course of nature, live very long; and most people are more disposed to hail the beams of the </a:t>
            </a:r>
            <a:r>
              <a:rPr lang="en-US" sz="3200" i="1" dirty="0"/>
              <a:t>rising</a:t>
            </a:r>
            <a:r>
              <a:rPr lang="en-US" sz="3200" dirty="0"/>
              <a:t>, than exult in those of the </a:t>
            </a:r>
            <a:r>
              <a:rPr lang="en-US" sz="3200" i="1" dirty="0"/>
              <a:t>setting</a:t>
            </a:r>
            <a:r>
              <a:rPr lang="en-US" sz="3200" dirty="0"/>
              <a:t>, sun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83002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627721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David Guzik ~ </a:t>
            </a:r>
            <a:r>
              <a:rPr lang="en-US" sz="3200" dirty="0"/>
              <a:t>"If someone objected Absalom would simply say, 'Tell me one specific thing that I have said or done.' In fact, Absalom could do all this and say, 'I'm </a:t>
            </a:r>
            <a:r>
              <a:rPr lang="en-US" sz="3200" i="1" dirty="0"/>
              <a:t>helping</a:t>
            </a:r>
            <a:r>
              <a:rPr lang="en-US" sz="3200" dirty="0"/>
              <a:t> David to deal with all this discontent' while Absalom was in fact </a:t>
            </a:r>
            <a:r>
              <a:rPr lang="en-US" sz="3200" i="1" dirty="0"/>
              <a:t>promoting</a:t>
            </a:r>
            <a:r>
              <a:rPr lang="en-US" sz="3200" dirty="0"/>
              <a:t> discontent."</a:t>
            </a:r>
          </a:p>
        </p:txBody>
      </p:sp>
    </p:spTree>
    <p:extLst>
      <p:ext uri="{BB962C8B-B14F-4D97-AF65-F5344CB8AC3E}">
        <p14:creationId xmlns:p14="http://schemas.microsoft.com/office/powerpoint/2010/main" xmlns="" val="1630601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4091935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15-16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Ps. 55:12–14 ~ </a:t>
            </a:r>
            <a:r>
              <a:rPr lang="en-US" sz="3200" baseline="30000" dirty="0"/>
              <a:t>12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For </a:t>
            </a:r>
            <a:r>
              <a:rPr lang="en-US" sz="3200" i="1" dirty="0">
                <a:solidFill>
                  <a:srgbClr val="993300"/>
                </a:solidFill>
              </a:rPr>
              <a:t>it is</a:t>
            </a:r>
            <a:r>
              <a:rPr lang="en-US" sz="3200" dirty="0">
                <a:solidFill>
                  <a:srgbClr val="993300"/>
                </a:solidFill>
              </a:rPr>
              <a:t> not an enemy </a:t>
            </a:r>
            <a:r>
              <a:rPr lang="en-US" sz="3200" i="1" dirty="0">
                <a:solidFill>
                  <a:srgbClr val="993300"/>
                </a:solidFill>
              </a:rPr>
              <a:t>who</a:t>
            </a:r>
            <a:r>
              <a:rPr lang="en-US" sz="3200" dirty="0">
                <a:solidFill>
                  <a:srgbClr val="993300"/>
                </a:solidFill>
              </a:rPr>
              <a:t> reproaches me;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Then I could bear </a:t>
            </a:r>
            <a:r>
              <a:rPr lang="en-US" sz="3200" i="1" dirty="0">
                <a:solidFill>
                  <a:srgbClr val="993300"/>
                </a:solidFill>
              </a:rPr>
              <a:t>it.</a:t>
            </a:r>
            <a:r>
              <a:rPr lang="en-US" sz="3200" dirty="0">
                <a:solidFill>
                  <a:srgbClr val="993300"/>
                </a:solidFill>
              </a:rPr>
              <a:t>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Nor </a:t>
            </a:r>
            <a:r>
              <a:rPr lang="en-US" sz="3200" i="1" dirty="0">
                <a:solidFill>
                  <a:srgbClr val="993300"/>
                </a:solidFill>
              </a:rPr>
              <a:t>is it</a:t>
            </a:r>
            <a:r>
              <a:rPr lang="en-US" sz="3200" dirty="0">
                <a:solidFill>
                  <a:srgbClr val="993300"/>
                </a:solidFill>
              </a:rPr>
              <a:t> one </a:t>
            </a:r>
            <a:r>
              <a:rPr lang="en-US" sz="3200" i="1" dirty="0">
                <a:solidFill>
                  <a:srgbClr val="993300"/>
                </a:solidFill>
              </a:rPr>
              <a:t>who</a:t>
            </a:r>
            <a:r>
              <a:rPr lang="en-US" sz="3200" dirty="0">
                <a:solidFill>
                  <a:srgbClr val="993300"/>
                </a:solidFill>
              </a:rPr>
              <a:t> hates me who has exalted </a:t>
            </a:r>
            <a:r>
              <a:rPr lang="en-US" sz="3200" i="1" dirty="0">
                <a:solidFill>
                  <a:srgbClr val="993300"/>
                </a:solidFill>
              </a:rPr>
              <a:t>himself</a:t>
            </a:r>
            <a:r>
              <a:rPr lang="en-US" sz="3200" dirty="0">
                <a:solidFill>
                  <a:srgbClr val="993300"/>
                </a:solidFill>
              </a:rPr>
              <a:t> against me;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Then I could hide from him.</a:t>
            </a:r>
            <a:r>
              <a:rPr lang="en-US" sz="3200" dirty="0"/>
              <a:t> </a:t>
            </a:r>
          </a:p>
          <a:p>
            <a:r>
              <a:rPr lang="en-US" sz="3200" baseline="30000" dirty="0"/>
              <a:t>13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But </a:t>
            </a:r>
            <a:r>
              <a:rPr lang="en-US" sz="3200" i="1" dirty="0">
                <a:solidFill>
                  <a:srgbClr val="993300"/>
                </a:solidFill>
              </a:rPr>
              <a:t>it was</a:t>
            </a:r>
            <a:r>
              <a:rPr lang="en-US" sz="3200" dirty="0">
                <a:solidFill>
                  <a:srgbClr val="993300"/>
                </a:solidFill>
              </a:rPr>
              <a:t> you, a man my equal, </a:t>
            </a:r>
          </a:p>
          <a:p>
            <a:r>
              <a:rPr lang="en-US" sz="3200" dirty="0">
                <a:solidFill>
                  <a:srgbClr val="993300"/>
                </a:solidFill>
              </a:rPr>
              <a:t>My companion and my acquaintance. </a:t>
            </a:r>
          </a:p>
          <a:p>
            <a:r>
              <a:rPr lang="en-US" sz="3200" baseline="30000" dirty="0"/>
              <a:t>14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We took sweet counsel together, </a:t>
            </a:r>
          </a:p>
          <a:p>
            <a:r>
              <a:rPr lang="en-US" sz="3200" i="1" dirty="0">
                <a:solidFill>
                  <a:srgbClr val="993300"/>
                </a:solidFill>
              </a:rPr>
              <a:t>And</a:t>
            </a:r>
            <a:r>
              <a:rPr lang="en-US" sz="3200" dirty="0">
                <a:solidFill>
                  <a:srgbClr val="993300"/>
                </a:solidFill>
              </a:rPr>
              <a:t> walked to the house of God in the throng. </a:t>
            </a:r>
          </a:p>
        </p:txBody>
      </p:sp>
    </p:spTree>
    <p:extLst>
      <p:ext uri="{BB962C8B-B14F-4D97-AF65-F5344CB8AC3E}">
        <p14:creationId xmlns:p14="http://schemas.microsoft.com/office/powerpoint/2010/main" xmlns="" val="1704548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2 Samuel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_Samuel_01-02.pptx" id="{30D21457-94B7-4E61-A806-22CF15C3DB50}" vid="{851F1056-163A-4EAF-92CA-0D311A7F25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2_Samuel</Template>
  <TotalTime>536</TotalTime>
  <Words>571</Words>
  <Application>Microsoft Office PowerPoint</Application>
  <PresentationFormat>Custom</PresentationFormat>
  <Paragraphs>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Kathy</cp:lastModifiedBy>
  <cp:revision>7</cp:revision>
  <dcterms:created xsi:type="dcterms:W3CDTF">2013-06-25T22:18:06Z</dcterms:created>
  <dcterms:modified xsi:type="dcterms:W3CDTF">2013-07-01T20:50:38Z</dcterms:modified>
</cp:coreProperties>
</file>